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16"/>
  </p:notesMasterIdLst>
  <p:sldIdLst>
    <p:sldId id="1416256693" r:id="rId2"/>
    <p:sldId id="1416256694" r:id="rId3"/>
    <p:sldId id="1416256696" r:id="rId4"/>
    <p:sldId id="1416256697" r:id="rId5"/>
    <p:sldId id="1416256695" r:id="rId6"/>
    <p:sldId id="1416256709" r:id="rId7"/>
    <p:sldId id="1416256710" r:id="rId8"/>
    <p:sldId id="1416256711" r:id="rId9"/>
    <p:sldId id="1416256700" r:id="rId10"/>
    <p:sldId id="1416256701" r:id="rId11"/>
    <p:sldId id="1416256704" r:id="rId12"/>
    <p:sldId id="1416256705" r:id="rId13"/>
    <p:sldId id="1416256707" r:id="rId14"/>
    <p:sldId id="1416256706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702D7A2-DF51-4633-925A-FF1819DD52DB}">
          <p14:sldIdLst>
            <p14:sldId id="1416256693"/>
            <p14:sldId id="1416256694"/>
            <p14:sldId id="1416256696"/>
            <p14:sldId id="1416256697"/>
            <p14:sldId id="1416256695"/>
            <p14:sldId id="1416256709"/>
            <p14:sldId id="1416256710"/>
            <p14:sldId id="1416256711"/>
            <p14:sldId id="1416256700"/>
            <p14:sldId id="1416256701"/>
            <p14:sldId id="1416256704"/>
            <p14:sldId id="1416256705"/>
            <p14:sldId id="1416256707"/>
            <p14:sldId id="141625670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F99B08-A150-48C4-1C70-7807655B3B73}" v="74" dt="2025-04-11T08:04:54.792"/>
    <p1510:client id="{9556CE6F-A9A9-7279-1081-A5304E64C9FD}" v="3" dt="2025-04-11T07:57:49.465"/>
    <p1510:client id="{D614FD68-058A-A0CE-0AD8-A6F186BFDDB7}" v="575" dt="2025-04-09T11:46:34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AB40B-3095-404F-8F3C-2049C9B68FF4}" type="datetimeFigureOut">
              <a:rPr lang="fr-FR" smtClean="0"/>
              <a:t>16/06/2025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70D80-9E1F-4C4B-A6B2-B0316D1B9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881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’image 2">
            <a:extLst>
              <a:ext uri="{FF2B5EF4-FFF2-40B4-BE49-F238E27FC236}">
                <a16:creationId xmlns:a16="http://schemas.microsoft.com/office/drawing/2014/main" id="{1BD832AE-DA03-2B4E-A925-0800484ECE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68105" y="2356700"/>
            <a:ext cx="6123896" cy="3729307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E7452C4-0840-904B-A1E1-C7E283D55B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654" y="681318"/>
            <a:ext cx="1011612" cy="102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57B1D29E-8ABF-5C4A-A78E-4222B544B6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410" y="2121109"/>
            <a:ext cx="4841514" cy="197870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7C93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SUR</a:t>
            </a:r>
            <a:br>
              <a:rPr lang="fr-FR" dirty="0"/>
            </a:br>
            <a:r>
              <a:rPr lang="fr-FR" dirty="0"/>
              <a:t>3 LIGNES</a:t>
            </a:r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2DC5A69D-1077-8147-8AF9-A4384DB9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09717"/>
            <a:ext cx="659876" cy="32870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92F5112-7F64-C94A-A3CE-9EDF7F8A8B9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texte 19">
            <a:extLst>
              <a:ext uri="{FF2B5EF4-FFF2-40B4-BE49-F238E27FC236}">
                <a16:creationId xmlns:a16="http://schemas.microsoft.com/office/drawing/2014/main" id="{D092F10C-70CD-A547-81D0-652E93D02D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56026" y="6242509"/>
            <a:ext cx="4979696" cy="388938"/>
          </a:xfrm>
        </p:spPr>
        <p:txBody>
          <a:bodyPr anchor="t"/>
          <a:lstStyle>
            <a:lvl1pPr marL="0" indent="0" algn="r">
              <a:buNone/>
              <a:defRPr sz="1200" b="1">
                <a:solidFill>
                  <a:srgbClr val="7C93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Intervenant</a:t>
            </a:r>
          </a:p>
        </p:txBody>
      </p:sp>
      <p:sp>
        <p:nvSpPr>
          <p:cNvPr id="23" name="Espace réservé du texte 19">
            <a:extLst>
              <a:ext uri="{FF2B5EF4-FFF2-40B4-BE49-F238E27FC236}">
                <a16:creationId xmlns:a16="http://schemas.microsoft.com/office/drawing/2014/main" id="{24D28ED9-B04A-404A-BB25-6243A81CE3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9410" y="6179599"/>
            <a:ext cx="1083188" cy="388938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rgbClr val="7C93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654" y="1791780"/>
            <a:ext cx="2298944" cy="15261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6F2D1FC-6D95-4DEA-BA25-78C83107F4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654" y="681318"/>
            <a:ext cx="1011612" cy="102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E0D8CFE-080F-4D59-8D2B-98168B8EC1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654" y="1791780"/>
            <a:ext cx="2298944" cy="15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4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é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6198AA-67B6-3147-A72C-43D8409398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9705" y="2246054"/>
            <a:ext cx="10590996" cy="1201529"/>
          </a:xfrm>
        </p:spPr>
        <p:txBody>
          <a:bodyPr anchor="t">
            <a:noAutofit/>
          </a:bodyPr>
          <a:lstStyle>
            <a:lvl1pPr algn="l">
              <a:defRPr sz="4000" b="1" u="sng" baseline="0">
                <a:solidFill>
                  <a:srgbClr val="7C93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TEXTE SUR 1 LIGNE</a:t>
            </a:r>
            <a:endParaRPr lang="fr-FR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6E7452C4-0840-904B-A1E1-C7E283D55B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754" y="681318"/>
            <a:ext cx="1011612" cy="102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Espace réservé du numéro de diapositive 5">
            <a:extLst>
              <a:ext uri="{FF2B5EF4-FFF2-40B4-BE49-F238E27FC236}">
                <a16:creationId xmlns:a16="http://schemas.microsoft.com/office/drawing/2014/main" id="{2DC5A69D-1077-8147-8AF9-A4384DB9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09717"/>
            <a:ext cx="659876" cy="32870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FC2154-29B9-4CF1-9B74-516B65D0FC19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Espace réservé du texte 19">
            <a:extLst>
              <a:ext uri="{FF2B5EF4-FFF2-40B4-BE49-F238E27FC236}">
                <a16:creationId xmlns:a16="http://schemas.microsoft.com/office/drawing/2014/main" id="{5665D014-F984-744D-9BB6-B2F3FF484A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52595" y="6242509"/>
            <a:ext cx="1083188" cy="388938"/>
          </a:xfrm>
        </p:spPr>
        <p:txBody>
          <a:bodyPr anchor="t"/>
          <a:lstStyle>
            <a:lvl1pPr marL="0" indent="0" algn="r">
              <a:buNone/>
              <a:defRPr sz="1200">
                <a:solidFill>
                  <a:srgbClr val="7C93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4" name="Espace réservé du texte 19">
            <a:extLst>
              <a:ext uri="{FF2B5EF4-FFF2-40B4-BE49-F238E27FC236}">
                <a16:creationId xmlns:a16="http://schemas.microsoft.com/office/drawing/2014/main" id="{D092F10C-70CD-A547-81D0-652E93D02D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56026" y="6242509"/>
            <a:ext cx="4979696" cy="388938"/>
          </a:xfrm>
        </p:spPr>
        <p:txBody>
          <a:bodyPr anchor="t"/>
          <a:lstStyle>
            <a:lvl1pPr marL="0" indent="0" algn="r">
              <a:buNone/>
              <a:defRPr sz="1200" b="1">
                <a:solidFill>
                  <a:srgbClr val="7C93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Intervenant</a:t>
            </a:r>
          </a:p>
        </p:txBody>
      </p:sp>
      <p:sp>
        <p:nvSpPr>
          <p:cNvPr id="26" name="Espace réservé du texte 19">
            <a:extLst>
              <a:ext uri="{FF2B5EF4-FFF2-40B4-BE49-F238E27FC236}">
                <a16:creationId xmlns:a16="http://schemas.microsoft.com/office/drawing/2014/main" id="{24D28ED9-B04A-404A-BB25-6243A81CE3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9410" y="6179599"/>
            <a:ext cx="1083188" cy="388938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rgbClr val="7C93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00176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intérie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D27705-A11D-4543-B4E0-7E2BB94D4C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2133" y="213443"/>
            <a:ext cx="8219203" cy="1325563"/>
          </a:xfrm>
        </p:spPr>
        <p:txBody>
          <a:bodyPr>
            <a:normAutofit/>
          </a:bodyPr>
          <a:lstStyle>
            <a:lvl1pPr>
              <a:defRPr sz="3700" b="1">
                <a:solidFill>
                  <a:srgbClr val="7C93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E285EC-E3E9-3A41-8BCF-86ADC3F843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35922" y="2288175"/>
            <a:ext cx="8913571" cy="3788840"/>
          </a:xfrm>
        </p:spPr>
        <p:txBody>
          <a:bodyPr anchor="t"/>
          <a:lstStyle>
            <a:lvl1pPr marL="0" indent="0">
              <a:buNone/>
              <a:defRPr sz="1800" b="1" i="0">
                <a:solidFill>
                  <a:srgbClr val="7C9396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7C9396"/>
              </a:buCl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7C9396"/>
              </a:buClr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7C9396"/>
              </a:buClr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7C9396"/>
              </a:buClr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r-FR" dirty="0"/>
              <a:t>TITRE</a:t>
            </a:r>
          </a:p>
          <a:p>
            <a:pPr lvl="0"/>
            <a:r>
              <a:rPr lang="fr-FR" dirty="0"/>
              <a:t>SOUS-TITRE</a:t>
            </a:r>
          </a:p>
          <a:p>
            <a:pPr lvl="0"/>
            <a:r>
              <a:rPr lang="fr-FR" dirty="0"/>
              <a:t>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2DC5A69D-1077-8147-8AF9-A4384DB9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09717"/>
            <a:ext cx="659876" cy="32870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FC2154-29B9-4CF1-9B74-516B65D0FC19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5665D014-F984-744D-9BB6-B2F3FF484A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52595" y="6242509"/>
            <a:ext cx="1083188" cy="388938"/>
          </a:xfrm>
        </p:spPr>
        <p:txBody>
          <a:bodyPr anchor="t"/>
          <a:lstStyle>
            <a:lvl1pPr marL="0" indent="0" algn="r">
              <a:buNone/>
              <a:defRPr sz="1200">
                <a:solidFill>
                  <a:srgbClr val="7C93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1" name="Espace réservé du texte 19">
            <a:extLst>
              <a:ext uri="{FF2B5EF4-FFF2-40B4-BE49-F238E27FC236}">
                <a16:creationId xmlns:a16="http://schemas.microsoft.com/office/drawing/2014/main" id="{D092F10C-70CD-A547-81D0-652E93D02D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56026" y="6242509"/>
            <a:ext cx="4979696" cy="388938"/>
          </a:xfrm>
        </p:spPr>
        <p:txBody>
          <a:bodyPr anchor="t"/>
          <a:lstStyle>
            <a:lvl1pPr marL="0" indent="0" algn="r">
              <a:buNone/>
              <a:defRPr sz="1200" b="1">
                <a:solidFill>
                  <a:srgbClr val="7C93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Intervenant</a:t>
            </a:r>
          </a:p>
        </p:txBody>
      </p:sp>
    </p:spTree>
    <p:extLst>
      <p:ext uri="{BB962C8B-B14F-4D97-AF65-F5344CB8AC3E}">
        <p14:creationId xmlns:p14="http://schemas.microsoft.com/office/powerpoint/2010/main" val="2945001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ère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6198AA-67B6-3147-A72C-43D8409398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3654" y="2606632"/>
            <a:ext cx="10845839" cy="1773760"/>
          </a:xfrm>
        </p:spPr>
        <p:txBody>
          <a:bodyPr anchor="ctr">
            <a:noAutofit/>
          </a:bodyPr>
          <a:lstStyle>
            <a:lvl1pPr algn="ctr">
              <a:defRPr sz="1800" b="0" i="1">
                <a:solidFill>
                  <a:srgbClr val="7C93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Merci pour votre attention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81100" y="63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2DC5A69D-1077-8147-8AF9-A4384DB9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09717"/>
            <a:ext cx="659876" cy="32870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FC2154-29B9-4CF1-9B74-516B65D0FC19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Espace réservé du texte 19">
            <a:extLst>
              <a:ext uri="{FF2B5EF4-FFF2-40B4-BE49-F238E27FC236}">
                <a16:creationId xmlns:a16="http://schemas.microsoft.com/office/drawing/2014/main" id="{5665D014-F984-744D-9BB6-B2F3FF484A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52595" y="6242509"/>
            <a:ext cx="1083188" cy="388938"/>
          </a:xfrm>
        </p:spPr>
        <p:txBody>
          <a:bodyPr anchor="t"/>
          <a:lstStyle>
            <a:lvl1pPr marL="0" indent="0" algn="r">
              <a:buNone/>
              <a:defRPr sz="1200">
                <a:solidFill>
                  <a:srgbClr val="7C93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8" name="Espace réservé du texte 19">
            <a:extLst>
              <a:ext uri="{FF2B5EF4-FFF2-40B4-BE49-F238E27FC236}">
                <a16:creationId xmlns:a16="http://schemas.microsoft.com/office/drawing/2014/main" id="{D092F10C-70CD-A547-81D0-652E93D02D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56026" y="6242509"/>
            <a:ext cx="4979696" cy="388938"/>
          </a:xfrm>
        </p:spPr>
        <p:txBody>
          <a:bodyPr anchor="t"/>
          <a:lstStyle>
            <a:lvl1pPr marL="0" indent="0" algn="r">
              <a:buNone/>
              <a:defRPr sz="1200" b="1">
                <a:solidFill>
                  <a:srgbClr val="7C93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Intervenant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E7452C4-0840-904B-A1E1-C7E283D55B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654" y="5064782"/>
            <a:ext cx="1011612" cy="102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654" y="6175244"/>
            <a:ext cx="2298944" cy="15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48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5B63BE3-85BC-438B-8C99-5DEE2ECED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3F2F-CA46-4FF1-83B6-7F1E61017979}" type="datetimeFigureOut">
              <a:rPr lang="fr-FR" smtClean="0"/>
              <a:t>16/06/2025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8E62B1-89CE-4754-A172-90E06B009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94F279-3379-40DA-AB89-DE44D9909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2154-29B9-4CF1-9B74-516B65D0FC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2474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54F58E4-FF59-DB40-821B-A6FB42203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824AEE-63FA-9649-B261-0DDE7297B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83B292-871B-0D4B-958E-182703D4BA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53F2F-CA46-4FF1-83B6-7F1E61017979}" type="datetimeFigureOut">
              <a:rPr lang="fr-FR" smtClean="0"/>
              <a:t>16/06/2025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8222E0-87E0-2E48-8F5D-390EA5500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4DE10D-6CAE-644E-82CC-2A13D9A60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C2154-29B9-4CF1-9B74-516B65D0FC1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31BB41-5FA3-9E47-A3B0-568A7B2AE775}"/>
              </a:ext>
            </a:extLst>
          </p:cNvPr>
          <p:cNvSpPr/>
          <p:nvPr/>
        </p:nvSpPr>
        <p:spPr>
          <a:xfrm>
            <a:off x="-21264" y="0"/>
            <a:ext cx="681139" cy="6877863"/>
          </a:xfrm>
          <a:prstGeom prst="rect">
            <a:avLst/>
          </a:prstGeom>
          <a:solidFill>
            <a:srgbClr val="A7C5C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0" tIns="0" rIns="0" bIns="0" spcCol="381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b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78299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28EA31F-9D1D-418D-BA64-49783D07B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810" y="3840480"/>
            <a:ext cx="5056616" cy="197870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Lycée Professionnel Saint-Philippe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3600" dirty="0">
                <a:solidFill>
                  <a:schemeClr val="bg1">
                    <a:lumMod val="50000"/>
                  </a:schemeClr>
                </a:solidFill>
              </a:rPr>
              <a:t>Développement </a:t>
            </a:r>
            <a:br>
              <a:rPr lang="fr-FR" sz="3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3600" dirty="0">
                <a:solidFill>
                  <a:schemeClr val="bg1">
                    <a:lumMod val="50000"/>
                  </a:schemeClr>
                </a:solidFill>
              </a:rPr>
              <a:t>du BDE</a:t>
            </a:r>
            <a:br>
              <a:rPr lang="fr-FR" sz="3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3600" b="0" dirty="0">
                <a:solidFill>
                  <a:schemeClr val="bg1">
                    <a:lumMod val="50000"/>
                  </a:schemeClr>
                </a:solidFill>
              </a:rPr>
              <a:t>Bureau des Entreprises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ACC8936-467D-4810-A784-3FF6D84D37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F430C12-DA76-477C-AF2E-2F82464D78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9410" y="6179599"/>
            <a:ext cx="4244090" cy="388938"/>
          </a:xfrm>
        </p:spPr>
        <p:txBody>
          <a:bodyPr>
            <a:noAutofit/>
          </a:bodyPr>
          <a:lstStyle/>
          <a:p>
            <a:r>
              <a:rPr lang="fr-FR" sz="2000" b="1" dirty="0"/>
              <a:t>avril-mai 2025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9ECD0A5C-300F-43B2-96B6-E5EA3FA7B0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335" b="4335"/>
          <a:stretch>
            <a:fillRect/>
          </a:stretch>
        </p:blipFill>
        <p:spPr>
          <a:xfrm>
            <a:off x="5740924" y="2288858"/>
            <a:ext cx="6124575" cy="372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06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5E1BDA-E6A6-4BC4-99E3-8A1005A1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Cadre des PFMP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36EA36-5834-4AA9-83CB-C41C07FC6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Déterminantes pour l’obtention du diplôme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14 semaines de PFMP en CAP Electricien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21 semaines de PFMP en BAC PRO MELEC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Découpage en période de 3 ou 4 semaines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2 fois par année scolaire</a:t>
            </a:r>
          </a:p>
          <a:p>
            <a:endParaRPr lang="fr-FR" dirty="0"/>
          </a:p>
          <a:p>
            <a:r>
              <a:rPr lang="fr-FR" dirty="0"/>
              <a:t>Rémunérées par l’Etat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4D1E387-C03A-413E-8F8F-FA98E7D0EE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E97258-B27A-4F38-8E44-2C75D95E8C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104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0C821D-FF1A-4BEA-854B-C245726B1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Rôle de l’école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998330-26BA-419D-9F25-7AD0329DB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5922" y="2319130"/>
            <a:ext cx="8913571" cy="3923379"/>
          </a:xfrm>
        </p:spPr>
        <p:txBody>
          <a:bodyPr>
            <a:normAutofit/>
          </a:bodyPr>
          <a:lstStyle/>
          <a:p>
            <a:r>
              <a:rPr lang="fr-FR" u="sng" dirty="0"/>
              <a:t>Recherche de PFMP</a:t>
            </a:r>
          </a:p>
          <a:p>
            <a:endParaRPr lang="fr-FR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L’élève est responsable de la recherche de PFMP</a:t>
            </a:r>
          </a:p>
          <a:p>
            <a:pPr marL="971550" lvl="1" indent="-285750"/>
            <a:r>
              <a:rPr lang="fr-FR" dirty="0"/>
              <a:t>Accompagné sur chaque période par un Enseignant Référent</a:t>
            </a:r>
          </a:p>
          <a:p>
            <a:pPr marL="971550" lvl="1" indent="-285750"/>
            <a:r>
              <a:rPr lang="fr-FR" dirty="0"/>
              <a:t>Intérêt d’avoir un ensemble de partenariats permettant de faciliter la recherche / le recrutement des stagiaires par les entreprises</a:t>
            </a:r>
          </a:p>
          <a:p>
            <a:pPr marL="971550" lvl="1" indent="-285750"/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Travail sur le CV et la lettre de motivation</a:t>
            </a:r>
          </a:p>
          <a:p>
            <a:pPr marL="971550" lvl="1" indent="-285750"/>
            <a:r>
              <a:rPr lang="fr-FR" dirty="0"/>
              <a:t>En cours ou avec l’enseignant référent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B469674-1DD2-44A1-840D-66B18D978C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763DB71-8CAF-429C-B5F6-916D292B2A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981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5226CD-5981-4808-B583-7D76CB5F2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Documents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E8939E-59ED-4EDE-8D41-BC6312721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L’élève part en PFMP avec :</a:t>
            </a:r>
          </a:p>
          <a:p>
            <a:pPr marL="971550" lvl="1" indent="-285750"/>
            <a:r>
              <a:rPr lang="fr-FR" dirty="0"/>
              <a:t>Un livret de compétences, présentant les acquis en cours</a:t>
            </a:r>
          </a:p>
          <a:p>
            <a:pPr marL="971550" lvl="1" indent="-285750"/>
            <a:r>
              <a:rPr lang="fr-FR" dirty="0"/>
              <a:t>Une attestation de fin de PFMP</a:t>
            </a:r>
          </a:p>
          <a:p>
            <a:pPr marL="971550" lvl="1" indent="-285750"/>
            <a:r>
              <a:rPr lang="fr-FR" dirty="0"/>
              <a:t>Des grilles de compétences à évaluer en fin de PFMP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Etablissement de la Convention de Stage entre :</a:t>
            </a:r>
          </a:p>
          <a:p>
            <a:pPr marL="971550" lvl="1" indent="-285750"/>
            <a:r>
              <a:rPr lang="fr-FR" dirty="0"/>
              <a:t>L’élève et son tuteur légal</a:t>
            </a:r>
          </a:p>
          <a:p>
            <a:pPr marL="971550" lvl="1" indent="-285750"/>
            <a:r>
              <a:rPr lang="fr-FR" dirty="0"/>
              <a:t>L’entreprise, </a:t>
            </a:r>
          </a:p>
          <a:p>
            <a:pPr marL="971550" lvl="1" indent="-285750"/>
            <a:r>
              <a:rPr lang="fr-FR" dirty="0"/>
              <a:t>L’enseignant référent, </a:t>
            </a:r>
          </a:p>
          <a:p>
            <a:pPr marL="971550" lvl="1" indent="-285750"/>
            <a:r>
              <a:rPr lang="fr-FR" dirty="0"/>
              <a:t>La DDFTP</a:t>
            </a:r>
          </a:p>
          <a:p>
            <a:pPr marL="971550" lvl="1" indent="-285750"/>
            <a:r>
              <a:rPr lang="fr-FR" dirty="0"/>
              <a:t>Le chef d’établissement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DCE758F-CFA5-426B-8D30-EB7CDBA47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016A5AA-7A7D-44DC-928D-7B09C389F4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52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97DF9D-B642-488B-8D68-49E16E470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Contacts Ecole / Entreprise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E9B17D-30C1-4DE6-AAB9-904E1FF9B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5922" y="1539006"/>
            <a:ext cx="8913571" cy="453800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Interlocuteur privilégié de l’entreprise :</a:t>
            </a:r>
          </a:p>
          <a:p>
            <a:pPr marL="971550" lvl="1" indent="-285750"/>
            <a:r>
              <a:rPr lang="fr-FR" dirty="0"/>
              <a:t>L’enseignant-référent</a:t>
            </a:r>
          </a:p>
          <a:p>
            <a:pPr marL="971550" lvl="1" indent="-285750"/>
            <a:r>
              <a:rPr lang="fr-FR" dirty="0"/>
              <a:t>En cas de grosses difficultés, la DDFTP</a:t>
            </a:r>
          </a:p>
          <a:p>
            <a:pPr marL="971550" lvl="1" indent="-285750"/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Au cours de la 1</a:t>
            </a:r>
            <a:r>
              <a:rPr lang="fr-FR" baseline="30000" dirty="0"/>
              <a:t>ère</a:t>
            </a:r>
            <a:r>
              <a:rPr lang="fr-FR" dirty="0"/>
              <a:t> semaine</a:t>
            </a:r>
          </a:p>
          <a:p>
            <a:pPr marL="971550" lvl="1" indent="-285750"/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contact par téléphone</a:t>
            </a:r>
          </a:p>
          <a:p>
            <a:pPr marL="971550" lvl="1" indent="-285750"/>
            <a:r>
              <a:rPr lang="fr-FR" dirty="0"/>
              <a:t>Intégration, difficultés / observations, retards/absences, comportement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 la moindre absence</a:t>
            </a:r>
          </a:p>
          <a:p>
            <a:pPr marL="971550" lvl="1" indent="-285750"/>
            <a:r>
              <a:rPr lang="fr-FR" dirty="0"/>
              <a:t>Avertir l’enseignant-référent</a:t>
            </a:r>
          </a:p>
          <a:p>
            <a:pPr marL="971550" lvl="1" indent="-285750"/>
            <a:r>
              <a:rPr lang="fr-FR" dirty="0"/>
              <a:t>Les absences seront décomptées en fin de PFMP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Dernière semaine </a:t>
            </a:r>
          </a:p>
          <a:p>
            <a:pPr marL="971550" lvl="1" indent="-285750"/>
            <a:r>
              <a:rPr lang="fr-FR" dirty="0"/>
              <a:t>Visite sur place</a:t>
            </a:r>
          </a:p>
          <a:p>
            <a:pPr marL="971550" lvl="1" indent="-285750"/>
            <a:r>
              <a:rPr lang="fr-FR" dirty="0"/>
              <a:t>Réunion si possible avec l’élève et l’enseignant-référent pour compléter l’évaluation des compétences</a:t>
            </a:r>
          </a:p>
          <a:p>
            <a:pPr marL="971550" lvl="1" indent="-285750"/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8C00D2-513E-4017-9BEE-F6220D1BEC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FC4EF06-702E-459D-8BAC-3D0FC3202D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58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DD8775-24D1-4E6D-8410-73CD7D007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Attendus de l’entreprise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8DE499-E6F1-4D70-B459-A24B26170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Placer l’élève en situation de travail réel</a:t>
            </a:r>
          </a:p>
          <a:p>
            <a:pPr marL="971550" lvl="1" indent="-285750"/>
            <a:r>
              <a:rPr lang="fr-FR" dirty="0"/>
              <a:t>Adaptée au référentiel de compétences de sa formation</a:t>
            </a:r>
          </a:p>
          <a:p>
            <a:pPr marL="971550" lvl="1" indent="-285750"/>
            <a:r>
              <a:rPr lang="fr-FR" dirty="0"/>
              <a:t>Adaptée à son niveau d’acquisition des compétences / difficultés</a:t>
            </a:r>
          </a:p>
          <a:p>
            <a:pPr marL="1428750" lvl="2" indent="-285750"/>
            <a:r>
              <a:rPr lang="fr-FR" dirty="0"/>
              <a:t>Une à deux consignes maximum (au départ du moins)</a:t>
            </a:r>
          </a:p>
          <a:p>
            <a:pPr marL="1428750" lvl="2" indent="-285750"/>
            <a:r>
              <a:rPr lang="fr-FR" dirty="0"/>
              <a:t>S’assurer de la bonne compréhension en lui demandant une reformulation</a:t>
            </a:r>
          </a:p>
          <a:p>
            <a:pPr marL="971550" lvl="1" indent="-285750"/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Témoigner de l’exigence en termes de comportement</a:t>
            </a:r>
          </a:p>
          <a:p>
            <a:pPr marL="971550" lvl="1" indent="-285750"/>
            <a:r>
              <a:rPr lang="fr-FR" dirty="0"/>
              <a:t>Ponctualité</a:t>
            </a:r>
          </a:p>
          <a:p>
            <a:pPr marL="971550" lvl="1" indent="-285750"/>
            <a:r>
              <a:rPr lang="fr-FR" dirty="0"/>
              <a:t>Avertissement préalable en cas de retard/absences ; arrêt de travail…</a:t>
            </a:r>
          </a:p>
          <a:p>
            <a:pPr marL="971550" lvl="1" indent="-285750"/>
            <a:r>
              <a:rPr lang="fr-FR" dirty="0"/>
              <a:t>Relations interpersonnelles, Soft </a:t>
            </a:r>
            <a:r>
              <a:rPr lang="fr-FR" dirty="0" err="1"/>
              <a:t>Skills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42B4D4-9C7B-45E9-8691-EAFD86724F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FAD0A8F-8B05-45B1-86A7-923A8C0C14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48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3B5F8A-E5CF-4BFA-B32D-1CA0C26AE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E4B8F6-BCFD-4D09-957D-F10E99547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FR" dirty="0"/>
              <a:t>Présentation du Campus et de l’établissement</a:t>
            </a:r>
          </a:p>
          <a:p>
            <a:pPr marL="342900" indent="-342900">
              <a:buAutoNum type="arabicPeriod"/>
            </a:pPr>
            <a:endParaRPr lang="fr-FR" dirty="0"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latin typeface="Arial"/>
                <a:cs typeface="Arial"/>
              </a:rPr>
              <a:t>Spécificités du public accueilli au lycée professionnel</a:t>
            </a:r>
            <a:endParaRPr lang="fr-FR" dirty="0"/>
          </a:p>
          <a:p>
            <a:pPr marL="342900" indent="-342900">
              <a:buAutoNum type="arabicPeriod"/>
            </a:pPr>
            <a:endParaRPr lang="fr-FR" dirty="0"/>
          </a:p>
          <a:p>
            <a:pPr marL="342900" indent="-342900">
              <a:buAutoNum type="arabicPeriod"/>
            </a:pPr>
            <a:r>
              <a:rPr lang="fr-FR" dirty="0">
                <a:latin typeface="Arial"/>
                <a:cs typeface="Arial"/>
              </a:rPr>
              <a:t>Attendus des Périodes de Formation en Milieu Professionnel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857F36C-DB07-4E1E-B905-2D3620EC5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51FEA98-BC5A-4E1D-BC77-838D35070C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476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A33DAE-5814-4BC8-A118-26370342E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Campus Educatif et Ecologique Saint-Philippe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DC294A-CCE5-4C34-87B3-D130B68F2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5922" y="1995902"/>
            <a:ext cx="8976201" cy="40811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7 établissements de la Fondation Apprentis d’Auteuil réunis sur le Campus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3 établissements scolaires</a:t>
            </a:r>
          </a:p>
          <a:p>
            <a:pPr marL="971550" lvl="1" indent="-285750"/>
            <a:r>
              <a:rPr lang="fr-FR" dirty="0"/>
              <a:t>Collège d’enseignement général Saint-Philippe</a:t>
            </a:r>
          </a:p>
          <a:p>
            <a:pPr marL="971550" lvl="1" indent="-285750"/>
            <a:r>
              <a:rPr lang="fr-FR" b="1" u="sng" dirty="0"/>
              <a:t>Lycée Professionnel Saint-Philippe</a:t>
            </a:r>
          </a:p>
          <a:p>
            <a:pPr marL="971550" lvl="1" indent="-285750"/>
            <a:r>
              <a:rPr lang="fr-FR" dirty="0"/>
              <a:t>Lycée Horticole et Paysager Saint-Philippe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2 unités de formation par apprentissage (UFA)</a:t>
            </a:r>
          </a:p>
          <a:p>
            <a:pPr marL="971550" lvl="1" indent="-285750"/>
            <a:r>
              <a:rPr lang="fr-FR" dirty="0"/>
              <a:t>UFA Electricité</a:t>
            </a:r>
          </a:p>
          <a:p>
            <a:pPr marL="971550" lvl="1" indent="-285750"/>
            <a:r>
              <a:rPr lang="fr-FR" dirty="0"/>
              <a:t>UFA Horticole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2 établissements de la Protection de l’Enfance</a:t>
            </a:r>
          </a:p>
          <a:p>
            <a:pPr marL="971550" lvl="1" indent="-285750"/>
            <a:r>
              <a:rPr lang="fr-FR" dirty="0"/>
              <a:t>Service d’Accueil d’Urgence (SAU) Saint-Philippe</a:t>
            </a:r>
          </a:p>
          <a:p>
            <a:pPr marL="971550" lvl="1" indent="-285750"/>
            <a:r>
              <a:rPr lang="fr-FR" dirty="0"/>
              <a:t>Maison d’Enfants à Caractère Social (MECS) Saint-Philippe</a:t>
            </a:r>
          </a:p>
          <a:p>
            <a:pPr marL="285750" indent="-285750"/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D54057-7E8F-42C3-AF5B-7446D59815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2024/25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2CC42B8-6C50-4629-BB6A-7F061A3276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Mme Gauthier (DDFPT)</a:t>
            </a:r>
          </a:p>
        </p:txBody>
      </p:sp>
    </p:spTree>
    <p:extLst>
      <p:ext uri="{BB962C8B-B14F-4D97-AF65-F5344CB8AC3E}">
        <p14:creationId xmlns:p14="http://schemas.microsoft.com/office/powerpoint/2010/main" val="934344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B2BFF2-824B-42B1-ACF0-5E0D36721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880" y="213443"/>
            <a:ext cx="9466903" cy="1325563"/>
          </a:xfrm>
        </p:spPr>
        <p:txBody>
          <a:bodyPr/>
          <a:lstStyle/>
          <a:p>
            <a:r>
              <a:rPr lang="fr-FR" dirty="0"/>
              <a:t>Une vision pour le Lycée Professionnel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CF9804-3108-47A3-B124-C7485F940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8880" y="1855304"/>
            <a:ext cx="9617103" cy="438720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fr-FR" dirty="0"/>
              <a:t>Conversion du Campus à l’</a:t>
            </a:r>
            <a:r>
              <a:rPr lang="fr-FR" dirty="0">
                <a:solidFill>
                  <a:schemeClr val="tx1"/>
                </a:solidFill>
              </a:rPr>
              <a:t>Ecologie Intégrale </a:t>
            </a:r>
            <a:r>
              <a:rPr lang="fr-FR" dirty="0"/>
              <a:t>: 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dirty="0">
                <a:solidFill>
                  <a:schemeClr val="tx1"/>
                </a:solidFill>
                <a:latin typeface="Arial"/>
                <a:cs typeface="Arial"/>
              </a:rPr>
              <a:t>Repenser</a:t>
            </a:r>
            <a:r>
              <a:rPr lang="fr-FR" dirty="0">
                <a:latin typeface="Arial"/>
                <a:cs typeface="Arial"/>
              </a:rPr>
              <a:t> le rapport</a:t>
            </a:r>
          </a:p>
          <a:p>
            <a:pPr algn="just"/>
            <a:endParaRPr lang="fr-FR" dirty="0"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Arial"/>
                <a:cs typeface="Arial"/>
              </a:rPr>
              <a:t>à l’environnement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dirty="0">
                <a:latin typeface="Arial"/>
                <a:cs typeface="Arial"/>
              </a:rPr>
              <a:t>engagement dans la labellisation E3D</a:t>
            </a:r>
            <a:endParaRPr lang="fr-F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>
              <a:latin typeface="Arial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Arial"/>
                <a:cs typeface="Arial"/>
              </a:rPr>
              <a:t>aux relations interpersonnelles</a:t>
            </a:r>
            <a:endParaRPr lang="fr-FR" dirty="0"/>
          </a:p>
          <a:p>
            <a:pPr marL="971550" lvl="1" indent="-285750" algn="just"/>
            <a:r>
              <a:rPr lang="fr-FR" b="1" u="sng" dirty="0"/>
              <a:t>Travail sur les soft </a:t>
            </a:r>
            <a:r>
              <a:rPr lang="fr-FR" b="1" u="sng" dirty="0" err="1"/>
              <a:t>skills</a:t>
            </a:r>
            <a:r>
              <a:rPr lang="fr-FR" b="1" u="sng" dirty="0"/>
              <a:t> </a:t>
            </a:r>
            <a:r>
              <a:rPr lang="fr-FR" dirty="0"/>
              <a:t>(partenariat avec les IPE de l’académie de Versailles)</a:t>
            </a:r>
          </a:p>
          <a:p>
            <a:pPr marL="971550" lvl="1" indent="-285750" algn="just"/>
            <a:r>
              <a:rPr lang="fr-FR" dirty="0"/>
              <a:t>Prévention (harcèlement, violences sexistes… en lien avec l’index égalité, risques psycho-sociaux en entreprises</a:t>
            </a:r>
          </a:p>
          <a:p>
            <a:pPr marL="971550" lvl="1" indent="-285750" algn="just">
              <a:buFont typeface="Arial" panose="020B0604020202020204" pitchFamily="34" charset="0"/>
              <a:buChar char="•"/>
            </a:pPr>
            <a:endParaRPr lang="fr-FR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à l’insertion professionnelle</a:t>
            </a:r>
          </a:p>
          <a:p>
            <a:pPr marL="971550" lvl="1" indent="-285750" algn="just"/>
            <a:r>
              <a:rPr lang="fr-FR" b="1" u="sng" dirty="0">
                <a:latin typeface="Arial"/>
                <a:cs typeface="Arial"/>
              </a:rPr>
              <a:t>Anticipation des mutations du monde économiques</a:t>
            </a:r>
          </a:p>
          <a:p>
            <a:pPr marL="1428750" lvl="2" indent="-285750" algn="just"/>
            <a:r>
              <a:rPr lang="fr-FR" dirty="0"/>
              <a:t>Nouvelle Galerie des Apprentissages pour les enseignements professionnels</a:t>
            </a:r>
          </a:p>
          <a:p>
            <a:pPr marL="1428750" lvl="2" indent="-285750" algn="just"/>
            <a:r>
              <a:rPr lang="fr-FR" dirty="0"/>
              <a:t>Renouvellement des outils numériques</a:t>
            </a:r>
          </a:p>
          <a:p>
            <a:pPr marL="971550" lvl="1" indent="-285750" algn="just"/>
            <a:r>
              <a:rPr lang="fr-FR" b="1" u="sng" dirty="0">
                <a:latin typeface="Arial"/>
                <a:cs typeface="Arial"/>
              </a:rPr>
              <a:t>Développement des relations aux entreprises locales, </a:t>
            </a:r>
          </a:p>
          <a:p>
            <a:pPr marL="1428750" lvl="2" indent="-285750" algn="just"/>
            <a:r>
              <a:rPr lang="fr-FR" b="1" dirty="0"/>
              <a:t>Ouverture à différents domaines (</a:t>
            </a:r>
            <a:r>
              <a:rPr lang="fr-FR" dirty="0"/>
              <a:t>ouvrages complexes, industries, santé, culture…)</a:t>
            </a:r>
          </a:p>
          <a:p>
            <a:pPr marL="1428750" lvl="2" indent="-285750" algn="just"/>
            <a:r>
              <a:rPr lang="fr-FR" b="1" dirty="0"/>
              <a:t>Visites de sites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A3F0F1E-F3FB-4C28-871D-8DD249B360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965EB5F-DCD2-4ECA-B5B4-429BD77565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335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2488AF-67C5-4A1A-8DC6-7703E1D3A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662" y="2246054"/>
            <a:ext cx="10602039" cy="3752572"/>
          </a:xfrm>
        </p:spPr>
        <p:txBody>
          <a:bodyPr/>
          <a:lstStyle/>
          <a:p>
            <a:r>
              <a:rPr lang="fr-FR" dirty="0">
                <a:latin typeface="Arial"/>
                <a:cs typeface="Arial"/>
              </a:rPr>
              <a:t>Les formations au lycée professionnel</a:t>
            </a:r>
            <a:br>
              <a:rPr lang="fr-FR" dirty="0">
                <a:latin typeface="Arial"/>
                <a:cs typeface="Arial"/>
              </a:rPr>
            </a:br>
            <a:br>
              <a:rPr lang="fr-FR" dirty="0">
                <a:latin typeface="Arial"/>
                <a:cs typeface="Arial"/>
              </a:rPr>
            </a:br>
            <a:r>
              <a:rPr lang="fr-FR" b="0" u="none" dirty="0">
                <a:latin typeface="Arial"/>
                <a:cs typeface="Arial"/>
              </a:rPr>
              <a:t>-</a:t>
            </a:r>
            <a:r>
              <a:rPr lang="fr-FR" sz="3200" b="0" u="none" dirty="0">
                <a:latin typeface="Arial"/>
                <a:cs typeface="Arial"/>
              </a:rPr>
              <a:t> ½ section de CAP MF en mixité des publics.</a:t>
            </a:r>
            <a:br>
              <a:rPr lang="fr-FR" sz="3200" b="0" u="none" dirty="0">
                <a:latin typeface="Arial"/>
                <a:cs typeface="Arial"/>
              </a:rPr>
            </a:br>
            <a:r>
              <a:rPr lang="fr-FR" sz="3200" b="0" u="none" dirty="0">
                <a:latin typeface="Arial"/>
                <a:cs typeface="Arial"/>
              </a:rPr>
              <a:t>- ½ section CAP Electricien </a:t>
            </a:r>
            <a:br>
              <a:rPr lang="fr-FR" sz="3200" b="0" u="none" dirty="0">
                <a:latin typeface="Arial"/>
                <a:cs typeface="Arial"/>
              </a:rPr>
            </a:br>
            <a:r>
              <a:rPr lang="fr-FR" sz="3200" b="0" u="none" dirty="0">
                <a:latin typeface="Arial"/>
                <a:cs typeface="Arial"/>
              </a:rPr>
              <a:t>- 1 section de 2nde MNTE</a:t>
            </a:r>
            <a:br>
              <a:rPr lang="fr-FR" sz="3200" b="0" u="none" dirty="0">
                <a:latin typeface="Arial"/>
                <a:cs typeface="Arial"/>
              </a:rPr>
            </a:br>
            <a:r>
              <a:rPr lang="fr-FR" sz="3200" b="0" u="none" dirty="0">
                <a:latin typeface="Arial"/>
                <a:cs typeface="Arial"/>
              </a:rPr>
              <a:t>- 1 classe de 1ère bac pro MELEC</a:t>
            </a:r>
            <a:br>
              <a:rPr lang="fr-FR" sz="3200" b="0" u="none" dirty="0">
                <a:latin typeface="Arial"/>
                <a:cs typeface="Arial"/>
              </a:rPr>
            </a:br>
            <a:r>
              <a:rPr lang="fr-FR" sz="3200" b="0" u="none" dirty="0">
                <a:latin typeface="Arial"/>
                <a:cs typeface="Arial"/>
              </a:rPr>
              <a:t>- 1 classe de </a:t>
            </a:r>
            <a:r>
              <a:rPr lang="fr-FR" sz="3200" b="0" u="none" dirty="0" err="1">
                <a:latin typeface="Arial"/>
                <a:cs typeface="Arial"/>
              </a:rPr>
              <a:t>Tle</a:t>
            </a:r>
            <a:r>
              <a:rPr lang="fr-FR" sz="3200" b="0" u="none" dirty="0">
                <a:latin typeface="Arial"/>
                <a:cs typeface="Arial"/>
              </a:rPr>
              <a:t> bac pro MELEC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61B491-58C4-4E48-B050-6A98E8A0BE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B777607-128F-4EA5-93F7-B057817EB9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50B8F3-1331-48F9-ADE2-09980BA84D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533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44DE7B-C022-4BBD-8D5F-A750696E3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705" y="2246054"/>
            <a:ext cx="11026078" cy="1201529"/>
          </a:xfrm>
        </p:spPr>
        <p:txBody>
          <a:bodyPr/>
          <a:lstStyle/>
          <a:p>
            <a:r>
              <a:rPr lang="fr-FR" dirty="0"/>
              <a:t>Profils de jeunes accueillis</a:t>
            </a:r>
            <a:endParaRPr lang="fr-FR" sz="36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3148F9-BFF4-407B-A032-A8447AA68A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D55BB50-2188-4637-82EE-CF20B1278F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D687CA7-1098-49F5-A21D-4F7279C80B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036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5E1BDA-E6A6-4BC4-99E3-8A1005A1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Diversité &amp; Fragilités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36EA36-5834-4AA9-83CB-C41C07FC6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La Fondation d’Auteuil est connue pour sa prise en charge de profils particuliers d’élèves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CAP</a:t>
            </a:r>
          </a:p>
          <a:p>
            <a:pPr marL="971550" lvl="1" indent="-285750"/>
            <a:r>
              <a:rPr lang="fr-FR" u="sng" dirty="0"/>
              <a:t>Elèves Allophones Nouvellement Arrivés / Mineurs non-accompagnés : </a:t>
            </a:r>
            <a:r>
              <a:rPr lang="fr-FR" dirty="0"/>
              <a:t>Maîtrise partielle de la langue écrite (pour tous), Maîtrise orale selon les jeunes ; Soucieux de leur insertion professionnelle</a:t>
            </a:r>
          </a:p>
          <a:p>
            <a:pPr lvl="1" indent="0">
              <a:buNone/>
            </a:pPr>
            <a:endParaRPr lang="fr-FR" dirty="0"/>
          </a:p>
          <a:p>
            <a:pPr marL="971550" lvl="1" indent="-285750"/>
            <a:r>
              <a:rPr lang="fr-FR" u="sng" dirty="0"/>
              <a:t>Elèves porteurs de handicaps visibles ou invisibles : </a:t>
            </a:r>
            <a:r>
              <a:rPr lang="fr-FR" dirty="0"/>
              <a:t>Troubles du Spectres autistiques, Hyperactivité, Retards dans les apprentissages, Lenteur</a:t>
            </a:r>
          </a:p>
          <a:p>
            <a:pPr marL="971550" lvl="1" indent="-285750"/>
            <a:endParaRPr lang="fr-FR" dirty="0"/>
          </a:p>
          <a:p>
            <a:pPr marL="971550" lvl="1" indent="-285750"/>
            <a:r>
              <a:rPr lang="fr-FR" u="sng" dirty="0"/>
              <a:t>Elèves en fragilité sociale :</a:t>
            </a:r>
            <a:r>
              <a:rPr lang="fr-FR" dirty="0"/>
              <a:t> Hébergement en MECS (Maison d’Enfants à Caractère Social) suite à un placement ASE, difficultés sociales diverses et variés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4D1E387-C03A-413E-8F8F-FA98E7D0EE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E97258-B27A-4F38-8E44-2C75D95E8C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415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5E1BDA-E6A6-4BC4-99E3-8A1005A1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Diversité &amp; Fragilités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36EA36-5834-4AA9-83CB-C41C07FC6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BAC PRO</a:t>
            </a:r>
          </a:p>
          <a:p>
            <a:pPr marL="971550" lvl="1" indent="-285750"/>
            <a:r>
              <a:rPr lang="fr-FR" dirty="0"/>
              <a:t>Profils plus homogènes</a:t>
            </a:r>
          </a:p>
          <a:p>
            <a:pPr lvl="1" indent="0">
              <a:buNone/>
            </a:pPr>
            <a:endParaRPr lang="fr-FR" dirty="0"/>
          </a:p>
          <a:p>
            <a:pPr marL="971550" lvl="1" indent="-285750"/>
            <a:r>
              <a:rPr lang="fr-FR" u="sng" dirty="0"/>
              <a:t>Certains élèves à besoins particuliers, reconnaissance MDPH/RQTH :</a:t>
            </a:r>
          </a:p>
          <a:p>
            <a:pPr marL="1428750" lvl="2" indent="-285750"/>
            <a:r>
              <a:rPr lang="fr-FR" dirty="0"/>
              <a:t>Consignes courtes, une à deux max</a:t>
            </a:r>
          </a:p>
          <a:p>
            <a:pPr marL="1428750" lvl="2" indent="-285750"/>
            <a:r>
              <a:rPr lang="fr-FR" dirty="0"/>
              <a:t>Sensibilité au bruit / agitation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4D1E387-C03A-413E-8F8F-FA98E7D0EE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E97258-B27A-4F38-8E44-2C75D95E8C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027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44DE7B-C022-4BBD-8D5F-A750696E3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705" y="2246054"/>
            <a:ext cx="11026078" cy="1201529"/>
          </a:xfrm>
        </p:spPr>
        <p:txBody>
          <a:bodyPr/>
          <a:lstStyle/>
          <a:p>
            <a:r>
              <a:rPr lang="fr-FR" dirty="0"/>
              <a:t>PFMP</a:t>
            </a:r>
            <a:br>
              <a:rPr lang="fr-FR" dirty="0"/>
            </a:br>
            <a:br>
              <a:rPr lang="fr-FR" dirty="0"/>
            </a:br>
            <a:r>
              <a:rPr lang="fr-FR" sz="3600" dirty="0"/>
              <a:t>Période de Formation en Milieu Professionnelle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3148F9-BFF4-407B-A032-A8447AA68A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D55BB50-2188-4637-82EE-CF20B1278F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D687CA7-1098-49F5-A21D-4F7279C80B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324253"/>
      </p:ext>
    </p:extLst>
  </p:cSld>
  <p:clrMapOvr>
    <a:masterClrMapping/>
  </p:clrMapOvr>
</p:sld>
</file>

<file path=ppt/theme/theme1.xml><?xml version="1.0" encoding="utf-8"?>
<a:theme xmlns:a="http://schemas.openxmlformats.org/drawingml/2006/main" name="AA_Gabarit_masque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</TotalTime>
  <Words>700</Words>
  <Application>Microsoft Office PowerPoint</Application>
  <PresentationFormat>Grand écran</PresentationFormat>
  <Paragraphs>115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AA_Gabarit_masquePPT</vt:lpstr>
      <vt:lpstr>Lycée Professionnel Saint-Philippe    Développement  du BDE Bureau des Entreprises   </vt:lpstr>
      <vt:lpstr>Sommaire</vt:lpstr>
      <vt:lpstr>Campus Educatif et Ecologique Saint-Philippe</vt:lpstr>
      <vt:lpstr>Une vision pour le Lycée Professionnel</vt:lpstr>
      <vt:lpstr>Les formations au lycée professionnel  - ½ section de CAP MF en mixité des publics. - ½ section CAP Electricien  - 1 section de 2nde MNTE - 1 classe de 1ère bac pro MELEC - 1 classe de Tle bac pro MELEC</vt:lpstr>
      <vt:lpstr>Profils de jeunes accueillis</vt:lpstr>
      <vt:lpstr>Diversité &amp; Fragilités</vt:lpstr>
      <vt:lpstr>Diversité &amp; Fragilités</vt:lpstr>
      <vt:lpstr>PFMP  Période de Formation en Milieu Professionnelle</vt:lpstr>
      <vt:lpstr>Cadre des PFMP</vt:lpstr>
      <vt:lpstr>Rôle de l’école</vt:lpstr>
      <vt:lpstr>Documents</vt:lpstr>
      <vt:lpstr>Contacts Ecole / Entreprise</vt:lpstr>
      <vt:lpstr>Attendus de l’entreprise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GARAGE À VÉLO</dc:title>
  <dc:creator>oleksandr.pylypchii</dc:creator>
  <cp:lastModifiedBy>LEPAPE Clotilde</cp:lastModifiedBy>
  <cp:revision>212</cp:revision>
  <dcterms:created xsi:type="dcterms:W3CDTF">2024-05-06T10:55:22Z</dcterms:created>
  <dcterms:modified xsi:type="dcterms:W3CDTF">2025-06-16T05:50:33Z</dcterms:modified>
</cp:coreProperties>
</file>